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106" d="100"/>
          <a:sy n="106" d="100"/>
        </p:scale>
        <p:origin x="79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590800" cy="1028065"/>
          </a:xfrm>
          <a:custGeom>
            <a:avLst/>
            <a:gdLst/>
            <a:ahLst/>
            <a:cxnLst/>
            <a:rect l="l" t="t" r="r" b="b"/>
            <a:pathLst>
              <a:path w="2590800" h="1028065">
                <a:moveTo>
                  <a:pt x="0" y="762000"/>
                </a:moveTo>
                <a:lnTo>
                  <a:pt x="2590800" y="0"/>
                </a:lnTo>
              </a:path>
              <a:path w="2590800" h="1028065">
                <a:moveTo>
                  <a:pt x="704850" y="0"/>
                </a:moveTo>
                <a:lnTo>
                  <a:pt x="0" y="1027938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096375" y="0"/>
            <a:ext cx="3095625" cy="6858000"/>
          </a:xfrm>
          <a:custGeom>
            <a:avLst/>
            <a:gdLst/>
            <a:ahLst/>
            <a:cxnLst/>
            <a:rect l="l" t="t" r="r" b="b"/>
            <a:pathLst>
              <a:path w="3095625" h="6858000">
                <a:moveTo>
                  <a:pt x="0" y="1496949"/>
                </a:moveTo>
                <a:lnTo>
                  <a:pt x="3095625" y="1497076"/>
                </a:lnTo>
              </a:path>
              <a:path w="3095625" h="6858000">
                <a:moveTo>
                  <a:pt x="3085255" y="0"/>
                </a:moveTo>
                <a:lnTo>
                  <a:pt x="285369" y="68580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195705" cy="2023110"/>
          </a:xfrm>
          <a:custGeom>
            <a:avLst/>
            <a:gdLst/>
            <a:ahLst/>
            <a:cxnLst/>
            <a:rect l="l" t="t" r="r" b="b"/>
            <a:pathLst>
              <a:path w="1195705" h="2023110">
                <a:moveTo>
                  <a:pt x="0" y="2022728"/>
                </a:moveTo>
                <a:lnTo>
                  <a:pt x="1195563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50391" y="3614420"/>
            <a:ext cx="8658225" cy="1068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00100" y="2301367"/>
            <a:ext cx="10592435" cy="3169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211432" y="6492468"/>
            <a:ext cx="58419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55"/>
              </a:lnSpc>
            </a:pPr>
            <a:r>
              <a:rPr sz="900" spc="-5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-1"/>
            <a:ext cx="12192000" cy="6791325"/>
            <a:chOff x="0" y="-1"/>
            <a:chExt cx="12192000" cy="67913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-1"/>
              <a:ext cx="12191999" cy="679132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171574" y="3514724"/>
              <a:ext cx="9648825" cy="1228725"/>
            </a:xfrm>
            <a:custGeom>
              <a:avLst/>
              <a:gdLst/>
              <a:ahLst/>
              <a:cxnLst/>
              <a:rect l="l" t="t" r="r" b="b"/>
              <a:pathLst>
                <a:path w="9648825" h="1228725">
                  <a:moveTo>
                    <a:pt x="9648825" y="0"/>
                  </a:moveTo>
                  <a:lnTo>
                    <a:pt x="0" y="0"/>
                  </a:lnTo>
                  <a:lnTo>
                    <a:pt x="0" y="1228725"/>
                  </a:lnTo>
                  <a:lnTo>
                    <a:pt x="9648825" y="1228725"/>
                  </a:lnTo>
                  <a:lnTo>
                    <a:pt x="9648825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928620" marR="5080" indent="-2916555">
              <a:lnSpc>
                <a:spcPts val="3890"/>
              </a:lnSpc>
              <a:spcBef>
                <a:spcPts val="585"/>
              </a:spcBef>
            </a:pPr>
            <a:r>
              <a:rPr spc="85" dirty="0"/>
              <a:t>OPEN</a:t>
            </a:r>
            <a:r>
              <a:rPr spc="290" dirty="0"/>
              <a:t> </a:t>
            </a:r>
            <a:r>
              <a:rPr spc="100" dirty="0"/>
              <a:t>BANKING</a:t>
            </a:r>
            <a:r>
              <a:rPr spc="290" dirty="0"/>
              <a:t> </a:t>
            </a:r>
            <a:r>
              <a:rPr spc="100" dirty="0"/>
              <a:t>API</a:t>
            </a:r>
            <a:r>
              <a:rPr spc="300" dirty="0"/>
              <a:t> </a:t>
            </a:r>
            <a:r>
              <a:rPr spc="65" dirty="0"/>
              <a:t>STATISTICS </a:t>
            </a:r>
            <a:r>
              <a:rPr lang="en-US" spc="110" dirty="0"/>
              <a:t>February </a:t>
            </a:r>
            <a:r>
              <a:rPr spc="90" dirty="0"/>
              <a:t>202</a:t>
            </a:r>
            <a:r>
              <a:rPr lang="en-US" spc="90" dirty="0"/>
              <a:t>6</a:t>
            </a:r>
            <a:endParaRPr spc="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0285" y="1182116"/>
            <a:ext cx="60655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95" dirty="0">
                <a:solidFill>
                  <a:srgbClr val="1F4E79"/>
                </a:solidFill>
                <a:latin typeface="Times New Roman"/>
                <a:cs typeface="Times New Roman"/>
              </a:rPr>
              <a:t>SERVICE</a:t>
            </a:r>
            <a:r>
              <a:rPr sz="2800" b="1" spc="3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800" b="1" spc="95" dirty="0">
                <a:solidFill>
                  <a:srgbClr val="1F4E79"/>
                </a:solidFill>
                <a:latin typeface="Times New Roman"/>
                <a:cs typeface="Times New Roman"/>
              </a:rPr>
              <a:t>REPORTING</a:t>
            </a:r>
            <a:r>
              <a:rPr sz="2800" b="1" spc="3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800" b="1" spc="70" dirty="0">
                <a:solidFill>
                  <a:srgbClr val="1F4E79"/>
                </a:solidFill>
                <a:latin typeface="Times New Roman"/>
                <a:cs typeface="Times New Roman"/>
              </a:rPr>
              <a:t>FOR</a:t>
            </a:r>
            <a:r>
              <a:rPr sz="2800" b="1" spc="34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800" b="1" spc="65" dirty="0">
                <a:solidFill>
                  <a:srgbClr val="1F4E79"/>
                </a:solidFill>
                <a:latin typeface="Times New Roman"/>
                <a:cs typeface="Times New Roman"/>
              </a:rPr>
              <a:t>PSD2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98732" y="6451193"/>
            <a:ext cx="838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52283"/>
              </p:ext>
            </p:extLst>
          </p:nvPr>
        </p:nvGraphicFramePr>
        <p:xfrm>
          <a:off x="838200" y="2301367"/>
          <a:ext cx="10515600" cy="3169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27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5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2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3410">
                <a:tc>
                  <a:txBody>
                    <a:bodyPr/>
                    <a:lstStyle/>
                    <a:p>
                      <a:pPr marL="120650" algn="ctr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sz="19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Category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146685" marB="0">
                    <a:lnT w="19050">
                      <a:solidFill>
                        <a:srgbClr val="8F9A9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09550" algn="ctr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sz="19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MEASUREMENT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146685" marB="0">
                    <a:lnT w="19050">
                      <a:solidFill>
                        <a:srgbClr val="8F9A9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51840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sz="19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Value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146685" marB="0">
                    <a:lnT w="19050">
                      <a:solidFill>
                        <a:srgbClr val="8F9A9D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137160" algn="ctr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sz="15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SLA</a:t>
                      </a:r>
                      <a:r>
                        <a:rPr sz="15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health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29539" marB="0"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Percentage</a:t>
                      </a:r>
                      <a:r>
                        <a:rPr sz="1500" spc="-7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(%)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29539" marB="0"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15975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lang="en-US"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91.75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129539" marB="0"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13970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Average</a:t>
                      </a:r>
                      <a:r>
                        <a:rPr sz="1500" spc="-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1500" spc="-4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Time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2606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Average</a:t>
                      </a:r>
                      <a:r>
                        <a:rPr sz="1500" spc="-4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rating</a:t>
                      </a:r>
                      <a:r>
                        <a:rPr sz="1500" spc="-5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(seconds)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62965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lang="en-US" sz="15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3.33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13843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Error</a:t>
                      </a:r>
                      <a:r>
                        <a:rPr sz="1500" spc="-4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Rate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Percentage</a:t>
                      </a:r>
                      <a:r>
                        <a:rPr sz="1500" spc="-7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(%)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62965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0</a:t>
                      </a:r>
                      <a:r>
                        <a:rPr lang="en-US" sz="15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.015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13716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500" spc="-5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incidents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2606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#</a:t>
                      </a:r>
                      <a:r>
                        <a:rPr sz="1500" spc="-1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500" spc="-1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opportunities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83615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spc="-5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13843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Major</a:t>
                      </a:r>
                      <a:r>
                        <a:rPr sz="1500" spc="-1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incidents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27329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#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500" spc="-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opportunities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83615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spc="-5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B4BBBD">
                        <a:alpha val="3490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48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 Black</vt:lpstr>
      <vt:lpstr>Calibri</vt:lpstr>
      <vt:lpstr>Times New Roman</vt:lpstr>
      <vt:lpstr>Office Theme</vt:lpstr>
      <vt:lpstr>OPEN BANKING API STATISTICS February 2026</vt:lpstr>
      <vt:lpstr>SERVICE REPORTING FOR PSD2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Aida Topalli</dc:creator>
  <cp:lastModifiedBy>Aida Topalli</cp:lastModifiedBy>
  <cp:revision>4</cp:revision>
  <dcterms:created xsi:type="dcterms:W3CDTF">2025-08-21T08:27:22Z</dcterms:created>
  <dcterms:modified xsi:type="dcterms:W3CDTF">2026-03-04T13:03:14Z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2025-07-08T00:00:00Z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2025-08-21T00:00:00Z</vt:filetime>
  </property>
  <property fmtid="{D5CDD505-2E9C-101B-9397-08002B2CF9AE}" pid="5" name="Producer">
    <vt:lpwstr>Microsoft® PowerPoint® for Microsoft 365</vt:lpwstr>
  </property>
</Properties>
</file>